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89" autoAdjust="0"/>
  </p:normalViewPr>
  <p:slideViewPr>
    <p:cSldViewPr>
      <p:cViewPr varScale="1">
        <p:scale>
          <a:sx n="60" d="100"/>
          <a:sy n="60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CF92E-7094-42BE-87D8-93893296BF6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3450-A9D4-435C-BF35-2D923160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FUNCTIONALITY</a:t>
            </a:r>
            <a:r>
              <a:rPr lang="en-US" sz="1200" dirty="0" smtClean="0"/>
              <a:t>: Raven can accomplish a variety of tasks such as transporting astronauts and/or equipment, surveying, or collecting samples. Raven is equipped with an industry automation robot named Baxter, it has two arms that allow it to pick up and manipulate objects. Raven’s helipad holds a </a:t>
            </a:r>
            <a:r>
              <a:rPr lang="en-US" sz="1200" dirty="0" err="1" smtClean="0"/>
              <a:t>quadcopter</a:t>
            </a:r>
            <a:r>
              <a:rPr lang="en-US" sz="1200" dirty="0" smtClean="0"/>
              <a:t> that can scout the terrain ahead and cover more ground to survey around a point of interest. The </a:t>
            </a:r>
            <a:r>
              <a:rPr lang="en-US" sz="1200" dirty="0" err="1" smtClean="0"/>
              <a:t>quadcopter</a:t>
            </a:r>
            <a:r>
              <a:rPr lang="en-US" sz="1200" dirty="0" smtClean="0"/>
              <a:t> will be able to complete it’s missions either autonomously or remotely controlled.</a:t>
            </a:r>
            <a:r>
              <a:rPr lang="en-US" sz="1200" baseline="0" dirty="0" smtClean="0"/>
              <a:t> </a:t>
            </a:r>
            <a:r>
              <a:rPr lang="en-US" dirty="0" smtClean="0"/>
              <a:t>Raven can be </a:t>
            </a:r>
            <a:r>
              <a:rPr lang="en-US" baseline="0" dirty="0" err="1" smtClean="0"/>
              <a:t>be</a:t>
            </a:r>
            <a:r>
              <a:rPr lang="en-US" baseline="0" dirty="0" smtClean="0"/>
              <a:t> fitted with a variety of sensors for surveying and scouting.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3450-A9D4-435C-BF35-2D923160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FEATURES</a:t>
            </a:r>
            <a:r>
              <a:rPr lang="en-US" sz="1200" dirty="0" smtClean="0"/>
              <a:t>: Raven is currently controlled by an </a:t>
            </a:r>
            <a:r>
              <a:rPr lang="en-US" sz="1200" dirty="0" err="1" smtClean="0"/>
              <a:t>ArduPilot</a:t>
            </a:r>
            <a:r>
              <a:rPr lang="en-US" sz="1200" dirty="0" smtClean="0"/>
              <a:t> microcontroller and an RC radio system. It features a GPS, compass, 900Mhz transmitter/receiver for navigation. There is an onboard computer and power inverter to operate and run Baxter. A </a:t>
            </a:r>
            <a:r>
              <a:rPr lang="en-US" sz="1200" dirty="0" err="1" smtClean="0"/>
              <a:t>RobotiQ</a:t>
            </a:r>
            <a:r>
              <a:rPr lang="en-US" sz="1200" dirty="0" smtClean="0"/>
              <a:t> Motor Controller controls 2 high torque DC motors. Raven runs off a chain drive system with uses a tank drive or skid steer type system. All of this is powered from 2 high capacity 12V lead acid run in series for a total of 24V. The frame is constructed of 1.5” 80/20 aluminum framing for both strength and lower weight. Located in the rear is a golf cart seat for transporting people which doubles as a fold down tray to accommodate tools, samples, or other items.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3450-A9D4-435C-BF35-2D923160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BAXTER &amp; QUADCOPTER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Baxter will be used to pick up and collect items when Raven is being driven remotely from a home base or when something may be hazardous for the astronaut to handle.  The </a:t>
            </a: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quadcopter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or another UAV (unmanned aerial vehicle) can be launched from Raven’s helipad which further allow explorers to extend the range of their search and investigation capabilities.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3450-A9D4-435C-BF35-2D923160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/>
              <a:t>Conclusion</a:t>
            </a:r>
            <a:r>
              <a:rPr lang="en-US" sz="1200" dirty="0" smtClean="0"/>
              <a:t>: As space travel becomes privatized and more widely available, there is a great need for robotic systems to assist mankind to explore, colonize, and search for resources on other planets. Projects like Raven turn that into a reality and make it both efficient and affordable to those willing to boldly go where no one has gone before.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23450-A9D4-435C-BF35-2D923160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4C2C-E77B-4758-A1E4-CAE281427EEE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9E7D-9B1A-4CB2-A430-6E8D3E872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6917"/>
            <a:ext cx="9143998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u="sng" dirty="0" smtClean="0"/>
              <a:t>R</a:t>
            </a:r>
            <a:r>
              <a:rPr lang="en-US" sz="3600" b="1" dirty="0" smtClean="0"/>
              <a:t>obotic </a:t>
            </a:r>
            <a:r>
              <a:rPr lang="en-US" sz="3600" b="1" u="sng" dirty="0" smtClean="0"/>
              <a:t>A</a:t>
            </a:r>
            <a:r>
              <a:rPr lang="en-US" sz="3600" b="1" dirty="0" smtClean="0"/>
              <a:t>ssist </a:t>
            </a:r>
            <a:r>
              <a:rPr lang="en-US" sz="3600" b="1" u="sng" dirty="0" smtClean="0"/>
              <a:t>V</a:t>
            </a:r>
            <a:r>
              <a:rPr lang="en-US" sz="3600" b="1" dirty="0" smtClean="0"/>
              <a:t>ehicle for </a:t>
            </a:r>
            <a:r>
              <a:rPr lang="en-US" sz="3600" b="1" u="sng" dirty="0" smtClean="0"/>
              <a:t>E</a:t>
            </a:r>
            <a:r>
              <a:rPr lang="en-US" sz="3600" b="1" dirty="0" smtClean="0"/>
              <a:t>xtraterrestrial </a:t>
            </a:r>
            <a:r>
              <a:rPr lang="en-US" sz="3600" b="1" u="sng" dirty="0" smtClean="0"/>
              <a:t>N</a:t>
            </a:r>
            <a:r>
              <a:rPr lang="en-US" sz="3600" b="1" dirty="0" smtClean="0"/>
              <a:t>avigation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350" y="1981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Researcher: Matthew Plank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Mentor: </a:t>
            </a:r>
            <a:r>
              <a:rPr lang="en-US" b="1" dirty="0" err="1" smtClean="0">
                <a:solidFill>
                  <a:schemeClr val="tx1"/>
                </a:solidFill>
              </a:rPr>
              <a:t>Srikanth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Saripalli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Arizona State University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910834"/>
            <a:ext cx="9143999" cy="947166"/>
            <a:chOff x="-2663920" y="17766121"/>
            <a:chExt cx="15222383" cy="1939080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07760" y="17766123"/>
              <a:ext cx="1850703" cy="1939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63920" y="17766121"/>
              <a:ext cx="2617378" cy="19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452071" y="17766121"/>
              <a:ext cx="1255690" cy="193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71" y="3870778"/>
            <a:ext cx="3320629" cy="293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741212" y="-1"/>
            <a:ext cx="3772807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RAVEN</a:t>
            </a:r>
            <a:endParaRPr lang="en-US" sz="7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1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u="sng" dirty="0" smtClean="0"/>
              <a:t>PROJECT DESRIPTION</a:t>
            </a:r>
            <a:r>
              <a:rPr lang="en-US" sz="2400" b="1" dirty="0" smtClean="0"/>
              <a:t>: Raven is a test platform for a support vehicle that can be both autonomous and remotely operated by space travelers for planetary exploration.</a:t>
            </a:r>
            <a:endParaRPr lang="en-US" sz="24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37798"/>
            <a:ext cx="2723124" cy="185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724400"/>
            <a:ext cx="2442788" cy="1954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572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Hybrid of the Lunar Rover (Moon Buggy) and extraterrestrial ROV’s such as Opportunity and Curiosity </a:t>
            </a:r>
            <a:endParaRPr lang="en-US" sz="2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836304" cy="28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4919900"/>
            <a:ext cx="50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+</a:t>
            </a:r>
            <a:endParaRPr lang="en-US" sz="4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472970"/>
            <a:ext cx="50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=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0287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RAVEN Feature Overview</a:t>
            </a:r>
            <a:endParaRPr lang="en-US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06227" y="1463160"/>
            <a:ext cx="8532973" cy="5090040"/>
            <a:chOff x="245188" y="11965351"/>
            <a:chExt cx="15490074" cy="8807902"/>
          </a:xfrm>
        </p:grpSpPr>
        <p:sp>
          <p:nvSpPr>
            <p:cNvPr id="6" name="Rectangle 5"/>
            <p:cNvSpPr/>
            <p:nvPr/>
          </p:nvSpPr>
          <p:spPr bwMode="auto">
            <a:xfrm>
              <a:off x="281478" y="11965351"/>
              <a:ext cx="15453784" cy="88079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353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997" y="12550816"/>
              <a:ext cx="4911245" cy="62914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4"/>
            <a:stretch/>
          </p:blipFill>
          <p:spPr>
            <a:xfrm>
              <a:off x="7587952" y="12573976"/>
              <a:ext cx="4916737" cy="6291493"/>
            </a:xfrm>
            <a:prstGeom prst="rect">
              <a:avLst/>
            </a:prstGeom>
          </p:spPr>
        </p:pic>
        <p:cxnSp>
          <p:nvCxnSpPr>
            <p:cNvPr id="10" name="Straight Connector 9"/>
            <p:cNvCxnSpPr>
              <a:endCxn id="11" idx="1"/>
            </p:cNvCxnSpPr>
            <p:nvPr/>
          </p:nvCxnSpPr>
          <p:spPr bwMode="auto">
            <a:xfrm>
              <a:off x="8950051" y="13891514"/>
              <a:ext cx="4198517" cy="28912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3148568" y="16273860"/>
              <a:ext cx="1907387" cy="10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Computer </a:t>
              </a:r>
              <a:endParaRPr lang="en-US" sz="15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9508392" y="16097966"/>
              <a:ext cx="3530669" cy="28680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endCxn id="17" idx="0"/>
            </p:cNvCxnSpPr>
            <p:nvPr/>
          </p:nvCxnSpPr>
          <p:spPr bwMode="auto">
            <a:xfrm flipH="1">
              <a:off x="5056474" y="16622106"/>
              <a:ext cx="108503" cy="2277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2686070" y="13598202"/>
              <a:ext cx="1034889" cy="77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2531574" y="16028424"/>
              <a:ext cx="1566099" cy="15805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89799" y="17039577"/>
              <a:ext cx="2514394" cy="10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High Torque DC Motors</a:t>
              </a:r>
              <a:endParaRPr lang="en-US" sz="15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0164" y="18899115"/>
              <a:ext cx="3152616" cy="10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Baxter Mounting Plate</a:t>
              </a:r>
              <a:endParaRPr lang="en-US" sz="15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50570" y="19077234"/>
              <a:ext cx="2478783" cy="10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Seat / Utility Tray &amp; Step</a:t>
              </a:r>
              <a:endParaRPr lang="en-US" sz="15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036" y="14139313"/>
              <a:ext cx="2670722" cy="59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Headlights</a:t>
              </a:r>
              <a:endParaRPr lang="en-US" sz="15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337161" y="12084043"/>
              <a:ext cx="1596637" cy="735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REAR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53584" y="19231730"/>
              <a:ext cx="1913756" cy="593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ATV Tires</a:t>
              </a:r>
              <a:endParaRPr lang="en-US" sz="15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5188" y="15436218"/>
              <a:ext cx="2808839" cy="59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Batteries</a:t>
              </a:r>
              <a:endParaRPr lang="en-US" sz="1500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 flipV="1">
              <a:off x="2502804" y="15743257"/>
              <a:ext cx="2495369" cy="1309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1" idx="0"/>
            </p:cNvCxnSpPr>
            <p:nvPr/>
          </p:nvCxnSpPr>
          <p:spPr bwMode="auto">
            <a:xfrm flipH="1" flipV="1">
              <a:off x="8920347" y="18161072"/>
              <a:ext cx="1590115" cy="1070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832067" y="19000446"/>
              <a:ext cx="2339999" cy="10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Chain Drive  Skid Steer</a:t>
              </a:r>
              <a:endParaRPr lang="en-US" sz="15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03814" y="14290932"/>
              <a:ext cx="2745384" cy="144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Electronics Enclosure w/ Sliding Tray</a:t>
              </a:r>
              <a:endParaRPr lang="en-US" sz="15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9701182" y="13643247"/>
              <a:ext cx="3064523" cy="1025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707432" y="12802577"/>
              <a:ext cx="1907387" cy="59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Helipad</a:t>
              </a:r>
              <a:endParaRPr lang="en-US" sz="1500" dirty="0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2417514" y="12851894"/>
              <a:ext cx="1230336" cy="3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5" idx="0"/>
            </p:cNvCxnSpPr>
            <p:nvPr/>
          </p:nvCxnSpPr>
          <p:spPr bwMode="auto">
            <a:xfrm flipH="1" flipV="1">
              <a:off x="6186497" y="17039577"/>
              <a:ext cx="1815570" cy="19608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12563324" y="12378305"/>
              <a:ext cx="2885873" cy="1865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Microcontroller, Receiver, GPS &amp; Compass</a:t>
              </a:r>
              <a:endParaRPr lang="en-US" sz="1500" dirty="0"/>
            </a:p>
          </p:txBody>
        </p:sp>
        <p:cxnSp>
          <p:nvCxnSpPr>
            <p:cNvPr id="32" name="Straight Connector 31"/>
            <p:cNvCxnSpPr>
              <a:endCxn id="31" idx="1"/>
            </p:cNvCxnSpPr>
            <p:nvPr/>
          </p:nvCxnSpPr>
          <p:spPr bwMode="auto">
            <a:xfrm flipV="1">
              <a:off x="9337161" y="13311262"/>
              <a:ext cx="3226164" cy="115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2524045" y="15926776"/>
              <a:ext cx="3641630" cy="16564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491681" y="12040576"/>
              <a:ext cx="1938988" cy="735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FRONT</a:t>
              </a:r>
              <a:endParaRPr lang="en-US" sz="2000" b="1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H="1">
              <a:off x="2467315" y="17739033"/>
              <a:ext cx="1566099" cy="15805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36234" y="19004653"/>
              <a:ext cx="2514393" cy="1433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80/20 Aluminum Frame</a:t>
              </a:r>
              <a:endParaRPr lang="en-US" sz="1500" dirty="0"/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8777192" y="14364374"/>
              <a:ext cx="4404500" cy="33199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3181692" y="17361839"/>
              <a:ext cx="1907387" cy="144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Motor Controller 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837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Features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" y="1516723"/>
            <a:ext cx="4038600" cy="4297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49" y="2209800"/>
            <a:ext cx="3952702" cy="3088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648" y="5814682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Baxter </a:t>
            </a:r>
            <a:br>
              <a:rPr lang="en-US" sz="2600" b="1" dirty="0" smtClean="0"/>
            </a:br>
            <a:r>
              <a:rPr lang="en-US" sz="2600" b="1" dirty="0" smtClean="0"/>
              <a:t>(Industrial Automation Robot)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42996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Quadcopter</a:t>
            </a:r>
            <a:endParaRPr lang="en-US" sz="26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Autonomous Waypoint Navigation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949248"/>
            <a:ext cx="5334000" cy="3537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2057400"/>
            <a:ext cx="3124200" cy="2491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465007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Microcontroller, Receiver, GPS &amp; Compass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450298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ArduPilot</a:t>
            </a:r>
            <a:r>
              <a:rPr lang="en-US" sz="2600" b="1" dirty="0" smtClean="0"/>
              <a:t> Navigation Software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2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The Future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38600" cy="286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66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498</Words>
  <Application>Microsoft Office PowerPoint</Application>
  <PresentationFormat>On-screen Show (4:3)</PresentationFormat>
  <Paragraphs>40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Robotic Assist Vehicle for Extraterrestrial Navigation</vt:lpstr>
      <vt:lpstr>PROJECT DESRIPTION: Raven is a test platform for a support vehicle that can be both autonomous and remotely operated by space travelers for planetary exploration.</vt:lpstr>
      <vt:lpstr>RAVEN Feature Overview</vt:lpstr>
      <vt:lpstr>Additional Features</vt:lpstr>
      <vt:lpstr>Autonomous Waypoint Navigation</vt:lpstr>
      <vt:lpstr>Conclusion: The 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Plank</dc:creator>
  <cp:lastModifiedBy>Matthew Plank</cp:lastModifiedBy>
  <cp:revision>14</cp:revision>
  <dcterms:created xsi:type="dcterms:W3CDTF">2014-04-03T02:51:38Z</dcterms:created>
  <dcterms:modified xsi:type="dcterms:W3CDTF">2014-04-03T06:54:38Z</dcterms:modified>
</cp:coreProperties>
</file>